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B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4B9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4469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43063" y="407702"/>
            <a:ext cx="7632065" cy="615553"/>
          </a:xfrm>
        </p:spPr>
        <p:txBody>
          <a:bodyPr lIns="0" tIns="0" rIns="0" bIns="0"/>
          <a:lstStyle>
            <a:lvl1pPr>
              <a:defRPr sz="4000" b="1" i="0">
                <a:solidFill>
                  <a:srgbClr val="004B9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313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43063" y="407702"/>
            <a:ext cx="7632065" cy="615553"/>
          </a:xfrm>
        </p:spPr>
        <p:txBody>
          <a:bodyPr lIns="0" tIns="0" rIns="0" bIns="0"/>
          <a:lstStyle>
            <a:lvl1pPr>
              <a:defRPr sz="4000" b="1" i="0">
                <a:solidFill>
                  <a:srgbClr val="004B9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1703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43063" y="407702"/>
            <a:ext cx="7632065" cy="615553"/>
          </a:xfrm>
        </p:spPr>
        <p:txBody>
          <a:bodyPr lIns="0" tIns="0" rIns="0" bIns="0"/>
          <a:lstStyle>
            <a:lvl1pPr>
              <a:defRPr sz="4000" b="1" i="0">
                <a:solidFill>
                  <a:srgbClr val="004B9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2288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071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" y="1"/>
            <a:ext cx="11814047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43063" y="407702"/>
            <a:ext cx="7632065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4B9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465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23">
        <a:defRPr>
          <a:latin typeface="+mn-lt"/>
          <a:ea typeface="+mn-ea"/>
          <a:cs typeface="+mn-cs"/>
        </a:defRPr>
      </a:lvl2pPr>
      <a:lvl3pPr marL="914446">
        <a:defRPr>
          <a:latin typeface="+mn-lt"/>
          <a:ea typeface="+mn-ea"/>
          <a:cs typeface="+mn-cs"/>
        </a:defRPr>
      </a:lvl3pPr>
      <a:lvl4pPr marL="1371669">
        <a:defRPr>
          <a:latin typeface="+mn-lt"/>
          <a:ea typeface="+mn-ea"/>
          <a:cs typeface="+mn-cs"/>
        </a:defRPr>
      </a:lvl4pPr>
      <a:lvl5pPr marL="1828891">
        <a:defRPr>
          <a:latin typeface="+mn-lt"/>
          <a:ea typeface="+mn-ea"/>
          <a:cs typeface="+mn-cs"/>
        </a:defRPr>
      </a:lvl5pPr>
      <a:lvl6pPr marL="2286114">
        <a:defRPr>
          <a:latin typeface="+mn-lt"/>
          <a:ea typeface="+mn-ea"/>
          <a:cs typeface="+mn-cs"/>
        </a:defRPr>
      </a:lvl6pPr>
      <a:lvl7pPr marL="2743337">
        <a:defRPr>
          <a:latin typeface="+mn-lt"/>
          <a:ea typeface="+mn-ea"/>
          <a:cs typeface="+mn-cs"/>
        </a:defRPr>
      </a:lvl7pPr>
      <a:lvl8pPr marL="3200560">
        <a:defRPr>
          <a:latin typeface="+mn-lt"/>
          <a:ea typeface="+mn-ea"/>
          <a:cs typeface="+mn-cs"/>
        </a:defRPr>
      </a:lvl8pPr>
      <a:lvl9pPr marL="365778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23">
        <a:defRPr>
          <a:latin typeface="+mn-lt"/>
          <a:ea typeface="+mn-ea"/>
          <a:cs typeface="+mn-cs"/>
        </a:defRPr>
      </a:lvl2pPr>
      <a:lvl3pPr marL="914446">
        <a:defRPr>
          <a:latin typeface="+mn-lt"/>
          <a:ea typeface="+mn-ea"/>
          <a:cs typeface="+mn-cs"/>
        </a:defRPr>
      </a:lvl3pPr>
      <a:lvl4pPr marL="1371669">
        <a:defRPr>
          <a:latin typeface="+mn-lt"/>
          <a:ea typeface="+mn-ea"/>
          <a:cs typeface="+mn-cs"/>
        </a:defRPr>
      </a:lvl4pPr>
      <a:lvl5pPr marL="1828891">
        <a:defRPr>
          <a:latin typeface="+mn-lt"/>
          <a:ea typeface="+mn-ea"/>
          <a:cs typeface="+mn-cs"/>
        </a:defRPr>
      </a:lvl5pPr>
      <a:lvl6pPr marL="2286114">
        <a:defRPr>
          <a:latin typeface="+mn-lt"/>
          <a:ea typeface="+mn-ea"/>
          <a:cs typeface="+mn-cs"/>
        </a:defRPr>
      </a:lvl6pPr>
      <a:lvl7pPr marL="2743337">
        <a:defRPr>
          <a:latin typeface="+mn-lt"/>
          <a:ea typeface="+mn-ea"/>
          <a:cs typeface="+mn-cs"/>
        </a:defRPr>
      </a:lvl7pPr>
      <a:lvl8pPr marL="3200560">
        <a:defRPr>
          <a:latin typeface="+mn-lt"/>
          <a:ea typeface="+mn-ea"/>
          <a:cs typeface="+mn-cs"/>
        </a:defRPr>
      </a:lvl8pPr>
      <a:lvl9pPr marL="365778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>
            <a:off x="0" y="6731000"/>
            <a:ext cx="12192000" cy="182880"/>
          </a:xfrm>
          <a:prstGeom prst="rect">
            <a:avLst/>
          </a:prstGeom>
          <a:solidFill>
            <a:srgbClr val="003A5D"/>
          </a:solidFill>
        </p:spPr>
        <p:txBody>
          <a:bodyPr/>
          <a:lstStyle/>
          <a:p>
            <a:pPr defTabSz="609660">
              <a:defRPr/>
            </a:pPr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B8427D-51B8-E317-8F56-169BBFC88B26}"/>
              </a:ext>
            </a:extLst>
          </p:cNvPr>
          <p:cNvSpPr txBox="1"/>
          <p:nvPr/>
        </p:nvSpPr>
        <p:spPr>
          <a:xfrm>
            <a:off x="1457532" y="127766"/>
            <a:ext cx="1041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660">
              <a:defRPr/>
            </a:pPr>
            <a:r>
              <a:rPr lang="en-US" sz="4000" b="1" dirty="0">
                <a:solidFill>
                  <a:srgbClr val="0070C0"/>
                </a:solidFill>
                <a:latin typeface="Calibri"/>
              </a:rPr>
              <a:t>A</a:t>
            </a:r>
            <a:r>
              <a:rPr lang="en-US" sz="4000" b="1" dirty="0" err="1">
                <a:solidFill>
                  <a:srgbClr val="0070C0"/>
                </a:solidFill>
                <a:latin typeface="Calibri"/>
              </a:rPr>
              <a:t>irport</a:t>
            </a:r>
            <a:r>
              <a:rPr lang="en-US" sz="4000" b="1" dirty="0">
                <a:solidFill>
                  <a:srgbClr val="0070C0"/>
                </a:solidFill>
                <a:latin typeface="Calibri"/>
              </a:rPr>
              <a:t> Consortium on Transformation (ACT)</a:t>
            </a:r>
          </a:p>
        </p:txBody>
      </p:sp>
      <p:pic>
        <p:nvPicPr>
          <p:cNvPr id="1030" name="Picture 6" descr="DEN">
            <a:extLst>
              <a:ext uri="{FF2B5EF4-FFF2-40B4-BE49-F238E27FC236}">
                <a16:creationId xmlns:a16="http://schemas.microsoft.com/office/drawing/2014/main" id="{E2686F00-978C-7F5D-798B-52948780E3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2582" y="1531352"/>
            <a:ext cx="985279" cy="985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allas-airport-systems-logo-transparent (002)">
            <a:extLst>
              <a:ext uri="{FF2B5EF4-FFF2-40B4-BE49-F238E27FC236}">
                <a16:creationId xmlns:a16="http://schemas.microsoft.com/office/drawing/2014/main" id="{980EB3F0-C497-C5B8-069A-31A77F577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058" y="1796347"/>
            <a:ext cx="3122943" cy="567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Eagle County Regional Airport">
            <a:extLst>
              <a:ext uri="{FF2B5EF4-FFF2-40B4-BE49-F238E27FC236}">
                <a16:creationId xmlns:a16="http://schemas.microsoft.com/office/drawing/2014/main" id="{68D7BBB3-C80F-CF3B-9B2D-0D8BF9755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50" y="2467908"/>
            <a:ext cx="1347773" cy="1457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ugene Airport">
            <a:extLst>
              <a:ext uri="{FF2B5EF4-FFF2-40B4-BE49-F238E27FC236}">
                <a16:creationId xmlns:a16="http://schemas.microsoft.com/office/drawing/2014/main" id="{E9EFB038-0738-7B1D-26B9-754B538DE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461" y="2866744"/>
            <a:ext cx="2395768" cy="604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Boise Airport">
            <a:extLst>
              <a:ext uri="{FF2B5EF4-FFF2-40B4-BE49-F238E27FC236}">
                <a16:creationId xmlns:a16="http://schemas.microsoft.com/office/drawing/2014/main" id="{5C75B472-2E60-E54D-FB1C-5E53367FE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461" y="1764037"/>
            <a:ext cx="2256957" cy="688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Naples Airport_logo_Color">
            <a:extLst>
              <a:ext uri="{FF2B5EF4-FFF2-40B4-BE49-F238E27FC236}">
                <a16:creationId xmlns:a16="http://schemas.microsoft.com/office/drawing/2014/main" id="{B34FAD16-73DB-23C7-574F-09CD6D444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4016" y="3844850"/>
            <a:ext cx="1769061" cy="110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Phoenix Sky Harbor International Airport (PHX)">
            <a:extLst>
              <a:ext uri="{FF2B5EF4-FFF2-40B4-BE49-F238E27FC236}">
                <a16:creationId xmlns:a16="http://schemas.microsoft.com/office/drawing/2014/main" id="{26FFE4E7-FEFF-D90F-68E1-4A58F6612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855" y="4896355"/>
            <a:ext cx="2071945" cy="90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4F9C578-8B2E-8A42-006E-3AEE57ED6578}"/>
              </a:ext>
            </a:extLst>
          </p:cNvPr>
          <p:cNvSpPr txBox="1"/>
          <p:nvPr/>
        </p:nvSpPr>
        <p:spPr>
          <a:xfrm>
            <a:off x="3401609" y="674288"/>
            <a:ext cx="68128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0070C0"/>
                </a:solidFill>
              </a:rPr>
              <a:t>Airports Participating in ACT Insights </a:t>
            </a:r>
          </a:p>
        </p:txBody>
      </p:sp>
      <p:pic>
        <p:nvPicPr>
          <p:cNvPr id="1026" name="Picture 2" descr="San Luis Obispo County Regional Airport-1">
            <a:extLst>
              <a:ext uri="{FF2B5EF4-FFF2-40B4-BE49-F238E27FC236}">
                <a16:creationId xmlns:a16="http://schemas.microsoft.com/office/drawing/2014/main" id="{67539AC3-2F50-77B3-C1D0-6570F81E2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0790" y="5026037"/>
            <a:ext cx="1682410" cy="67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632ABD19-49F1-973B-9AD6-73D596205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668" y="2695541"/>
            <a:ext cx="1682410" cy="1096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Los Angeles World Airports LAWA">
            <a:extLst>
              <a:ext uri="{FF2B5EF4-FFF2-40B4-BE49-F238E27FC236}">
                <a16:creationId xmlns:a16="http://schemas.microsoft.com/office/drawing/2014/main" id="{EFFD19BB-A711-C202-2A3D-7C7A46F97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020" y="3885368"/>
            <a:ext cx="1900063" cy="810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MWAA">
            <a:extLst>
              <a:ext uri="{FF2B5EF4-FFF2-40B4-BE49-F238E27FC236}">
                <a16:creationId xmlns:a16="http://schemas.microsoft.com/office/drawing/2014/main" id="{2CA60381-302D-9286-283F-41E77C2A71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80" b="27052"/>
          <a:stretch>
            <a:fillRect/>
          </a:stretch>
        </p:blipFill>
        <p:spPr bwMode="auto">
          <a:xfrm>
            <a:off x="4826205" y="3920891"/>
            <a:ext cx="3463362" cy="810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FO 1">
            <a:extLst>
              <a:ext uri="{FF2B5EF4-FFF2-40B4-BE49-F238E27FC236}">
                <a16:creationId xmlns:a16="http://schemas.microsoft.com/office/drawing/2014/main" id="{609862C7-7320-F36F-AD7C-FBC43EE9EF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047" y="4658987"/>
            <a:ext cx="1962966" cy="1318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8239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5_Office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Jeremy Valcich</dc:creator>
  <cp:lastModifiedBy>Jeremy Valcich</cp:lastModifiedBy>
  <cp:revision>9</cp:revision>
  <dcterms:created xsi:type="dcterms:W3CDTF">2026-01-13T20:10:31Z</dcterms:created>
  <dcterms:modified xsi:type="dcterms:W3CDTF">2026-03-31T16:35:38Z</dcterms:modified>
</cp:coreProperties>
</file>