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2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building&#10;&#10;AI-generated content may be incorrect.">
            <a:extLst>
              <a:ext uri="{FF2B5EF4-FFF2-40B4-BE49-F238E27FC236}">
                <a16:creationId xmlns:a16="http://schemas.microsoft.com/office/drawing/2014/main" id="{99532DC9-483E-76B8-BD39-0EE8560102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14D3D6-48C2-70F2-AEC8-C4B3182A7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6614" y="4541837"/>
            <a:ext cx="8698524" cy="1085240"/>
          </a:xfrm>
        </p:spPr>
        <p:txBody>
          <a:bodyPr anchor="ctr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204DC6-049B-C8DC-2B20-D03BB3A91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06614" y="5735637"/>
            <a:ext cx="8698523" cy="70338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CACE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77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rectangle&#10;&#10;AI-generated content may be incorrect.">
            <a:extLst>
              <a:ext uri="{FF2B5EF4-FFF2-40B4-BE49-F238E27FC236}">
                <a16:creationId xmlns:a16="http://schemas.microsoft.com/office/drawing/2014/main" id="{E17998E7-2381-25FF-B0E9-72F088E0C9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24E66B-76BF-F200-0C09-56CF8D4CA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317" y="457200"/>
            <a:ext cx="356882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530770-3A7C-17BC-773C-DDF9A893B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2557" y="987425"/>
            <a:ext cx="6172200" cy="44968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00C8D5-E938-3CD3-299F-3B3BECBD6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36317" y="2057400"/>
            <a:ext cx="3568821" cy="34268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34D3E-C97A-BC69-D1E3-015ABE5D7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7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EC521-FF17-E924-0DF5-57F7E3FDA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85197-C6BF-1498-7B99-7D85FF400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961ED-8DD7-6D86-F8B8-F31BC0FD5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4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rectangle with white stripes&#10;&#10;AI-generated content may be incorrect.">
            <a:extLst>
              <a:ext uri="{FF2B5EF4-FFF2-40B4-BE49-F238E27FC236}">
                <a16:creationId xmlns:a16="http://schemas.microsoft.com/office/drawing/2014/main" id="{CF777130-C792-7DC0-771C-D9EDCBAB7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9DB1C-0D60-FA1B-AC99-8A4B0DE9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692" y="967154"/>
            <a:ext cx="8328758" cy="3207971"/>
          </a:xfrm>
        </p:spPr>
        <p:txBody>
          <a:bodyPr anchor="ctr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BB1D4-2C8D-1CF7-16A9-3A89AE867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8692" y="4589463"/>
            <a:ext cx="8328758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C9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C89DF-A5E7-2DA7-DAFE-AF511040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400" y="6137031"/>
            <a:ext cx="808893" cy="306631"/>
          </a:xfrm>
        </p:spPr>
        <p:txBody>
          <a:bodyPr/>
          <a:lstStyle>
            <a:lvl1pPr algn="l">
              <a:defRPr>
                <a:solidFill>
                  <a:srgbClr val="6CACE4"/>
                </a:solidFill>
              </a:defRPr>
            </a:lvl1pPr>
          </a:lstStyle>
          <a:p>
            <a:fld id="{1CFEF4D8-4E6B-D140-8D92-90AF4B5A40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75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FFA7A-24AB-3D27-3901-0FF637496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322" y="365125"/>
            <a:ext cx="888609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CD4D9-7A81-B2A9-8A0C-605B72E82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4322" y="1825625"/>
            <a:ext cx="4343400" cy="4147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8F766-1A80-5FBE-2A55-96E7EE55DA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7015" y="1825625"/>
            <a:ext cx="4343400" cy="4147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A62AAF-C5EE-84F6-97A5-67DCC5D7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0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9C272-4CF5-3F43-68C5-2A702ED9D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322" y="365125"/>
            <a:ext cx="8887968" cy="11493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6F7E0-A4F1-8C51-9F05-94CC6D65D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4321" y="1681163"/>
            <a:ext cx="43434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CACE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C0DC8-6698-48B0-D3BA-B26911E2C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64321" y="2505075"/>
            <a:ext cx="4343400" cy="34619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F1D02F-3A48-A373-73AF-FC85D3007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8890" y="1681163"/>
            <a:ext cx="43434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CACE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23783E-E51E-3E50-B862-06275245AC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8890" y="2505075"/>
            <a:ext cx="4343400" cy="34619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13399-7321-8002-7936-F6F2AA1DD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00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16C24-9D9F-2D5D-6381-2AAA77A2B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B5F51-7286-A537-F483-85F663188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93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ine&#10;&#10;AI-generated content may be incorrect.">
            <a:extLst>
              <a:ext uri="{FF2B5EF4-FFF2-40B4-BE49-F238E27FC236}">
                <a16:creationId xmlns:a16="http://schemas.microsoft.com/office/drawing/2014/main" id="{39091946-8615-7AE7-0397-4ED8C4090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A773D3-F4C1-23D7-A490-DDCD546CC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62" y="365125"/>
            <a:ext cx="1024255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FB1197-2D0C-EFC0-FF87-DAE4DD4FB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03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588B9-C4E0-26E2-216C-53F922C19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8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&#10;&#10;AI-generated content may be incorrect.">
            <a:extLst>
              <a:ext uri="{FF2B5EF4-FFF2-40B4-BE49-F238E27FC236}">
                <a16:creationId xmlns:a16="http://schemas.microsoft.com/office/drawing/2014/main" id="{A51B433E-D555-84E2-78EB-5C748C1325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7F1A85-22D3-460C-26C3-529483B8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3046" y="457200"/>
            <a:ext cx="354036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638B2-1596-ACE0-61F9-501060FFE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557" y="987426"/>
            <a:ext cx="6172200" cy="4496856"/>
          </a:xfrm>
        </p:spPr>
        <p:txBody>
          <a:bodyPr/>
          <a:lstStyle>
            <a:lvl1pPr>
              <a:defRPr sz="3200">
                <a:solidFill>
                  <a:srgbClr val="004C97"/>
                </a:solidFill>
              </a:defRPr>
            </a:lvl1pPr>
            <a:lvl2pPr>
              <a:defRPr sz="2800">
                <a:solidFill>
                  <a:srgbClr val="004C97"/>
                </a:solidFill>
              </a:defRPr>
            </a:lvl2pPr>
            <a:lvl3pPr>
              <a:defRPr sz="2400">
                <a:solidFill>
                  <a:srgbClr val="004C97"/>
                </a:solidFill>
              </a:defRPr>
            </a:lvl3pPr>
            <a:lvl4pPr>
              <a:defRPr sz="2000">
                <a:solidFill>
                  <a:srgbClr val="004C97"/>
                </a:solidFill>
              </a:defRPr>
            </a:lvl4pPr>
            <a:lvl5pPr>
              <a:defRPr sz="2000">
                <a:solidFill>
                  <a:srgbClr val="004C97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C939C-B36E-D5D6-D2B3-7D130F496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53046" y="2057400"/>
            <a:ext cx="3540369" cy="35169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0E6874-5B51-39BB-5563-4DF333830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F4D8-4E6B-D140-8D92-90AF4B5A4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8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line&#10;&#10;AI-generated content may be incorrect.">
            <a:extLst>
              <a:ext uri="{FF2B5EF4-FFF2-40B4-BE49-F238E27FC236}">
                <a16:creationId xmlns:a16="http://schemas.microsoft.com/office/drawing/2014/main" id="{74E3FFE0-6493-254F-E103-8B209C3FEEE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46BEDD-D59E-1920-447E-59F54567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322" y="365125"/>
            <a:ext cx="88860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72AAC-6BB2-7203-E805-5647C65CA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4322" y="1825625"/>
            <a:ext cx="8886093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8DF36-25D0-BF92-F8D0-D049FC6C4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65323" y="6137031"/>
            <a:ext cx="808893" cy="3066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1CFEF4D8-4E6B-D140-8D92-90AF4B5A40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6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cap="none" baseline="0">
          <a:solidFill>
            <a:srgbClr val="004C97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https://aaae.org/hs-fs/hubfs/ACT%20Icon%20Email%20Graphic%20(15).png?width=1120&amp;upscale=true&amp;name=ACT%20Icon%20Email%20Graphic%20(15).pn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0BB6A-9E9B-408C-761E-F31436828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25" y="191870"/>
            <a:ext cx="10481186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600" dirty="0"/>
              <a:t>ACT’s Collaborative Foundation for Innovation</a:t>
            </a:r>
            <a:br>
              <a:rPr lang="en-US" sz="4900" dirty="0"/>
            </a:br>
            <a:r>
              <a:rPr lang="en-US" sz="2400" dirty="0">
                <a:solidFill>
                  <a:srgbClr val="6CACE4"/>
                </a:solidFill>
              </a:rPr>
              <a:t>What Is Required for a Successful ACT Workstream?</a:t>
            </a:r>
            <a:endParaRPr lang="en-US" sz="3600" dirty="0">
              <a:solidFill>
                <a:srgbClr val="6CACE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0957A0-009F-F1F1-AA81-8AACC6629A45}"/>
              </a:ext>
            </a:extLst>
          </p:cNvPr>
          <p:cNvSpPr txBox="1"/>
          <p:nvPr/>
        </p:nvSpPr>
        <p:spPr>
          <a:xfrm>
            <a:off x="1592825" y="2657282"/>
            <a:ext cx="993606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Innovative Concepts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ACT invites industry partners to present bold ideas, emerging technologies, and new concepts that inspire airports and generate fresh insights to drive innovation.</a:t>
            </a:r>
            <a:b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kumimoji="0" lang="en-US" sz="1700" b="1" i="0" u="none" strike="noStrike" kern="1200" cap="none" spc="12" normalizeH="0" baseline="0" noProof="0" dirty="0">
              <a:ln>
                <a:noFill/>
              </a:ln>
              <a:solidFill>
                <a:srgbClr val="004C9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51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Industry Partners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51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Active engagement from industry partners is essential to ACT’s mission. Partners contribute resources, expertise, and strategic collaboration to advance shared industry goals.</a:t>
            </a:r>
            <a:b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kumimoji="0" lang="en-US" sz="1700" b="1" i="0" u="none" strike="noStrike" kern="1200" cap="none" spc="12" normalizeH="0" baseline="0" noProof="0" dirty="0">
              <a:ln>
                <a:noFill/>
              </a:ln>
              <a:solidFill>
                <a:srgbClr val="004C9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51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Airport Support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51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ACT partners with airports to capture local priorities and generate insights that inform a broader national perspective. Participating airports also host pilot projects, creating real-world opportunities to test and evaluate new concepts.</a:t>
            </a:r>
            <a:b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kumimoji="0" lang="en-US" sz="1700" b="1" i="0" u="none" strike="noStrike" kern="1200" cap="none" spc="12" normalizeH="0" baseline="0" noProof="0" dirty="0">
              <a:ln>
                <a:noFill/>
              </a:ln>
              <a:solidFill>
                <a:srgbClr val="004C9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51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Defined Vision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51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A clear strategy from the outset ensures the workstream remains deliverable-driven, with a focus on producing a tangible outcome such as a white paper, guidebook, or deployed technology.</a:t>
            </a:r>
          </a:p>
        </p:txBody>
      </p:sp>
      <p:pic>
        <p:nvPicPr>
          <p:cNvPr id="4098" name="Picture 2" descr="ACT Icon Email Graphic (15)">
            <a:extLst>
              <a:ext uri="{FF2B5EF4-FFF2-40B4-BE49-F238E27FC236}">
                <a16:creationId xmlns:a16="http://schemas.microsoft.com/office/drawing/2014/main" id="{AE7A520F-E71E-230A-6DAB-3D200AB77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66"/>
          <a:stretch>
            <a:fillRect/>
          </a:stretch>
        </p:blipFill>
        <p:spPr bwMode="auto">
          <a:xfrm>
            <a:off x="3059462" y="1396874"/>
            <a:ext cx="3501396" cy="126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ACT Icon Email Graphic (15)">
            <a:extLst>
              <a:ext uri="{FF2B5EF4-FFF2-40B4-BE49-F238E27FC236}">
                <a16:creationId xmlns:a16="http://schemas.microsoft.com/office/drawing/2014/main" id="{9FC19440-A76B-75A4-98B0-537A389499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7"/>
          <a:stretch>
            <a:fillRect/>
          </a:stretch>
        </p:blipFill>
        <p:spPr bwMode="auto">
          <a:xfrm>
            <a:off x="6560858" y="1348264"/>
            <a:ext cx="3405687" cy="126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0063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ew Colors 1">
      <a:dk1>
        <a:srgbClr val="005189"/>
      </a:dk1>
      <a:lt1>
        <a:srgbClr val="FFFFFF"/>
      </a:lt1>
      <a:dk2>
        <a:srgbClr val="0E2841"/>
      </a:dk2>
      <a:lt2>
        <a:srgbClr val="97A3AE"/>
      </a:lt2>
      <a:accent1>
        <a:srgbClr val="6EABDD"/>
      </a:accent1>
      <a:accent2>
        <a:srgbClr val="DB5561"/>
      </a:accent2>
      <a:accent3>
        <a:srgbClr val="98A3AE"/>
      </a:accent3>
      <a:accent4>
        <a:srgbClr val="FFECD2"/>
      </a:accent4>
      <a:accent5>
        <a:srgbClr val="F5AE2B"/>
      </a:accent5>
      <a:accent6>
        <a:srgbClr val="243746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7" id="{857A47BB-9280-1049-A021-152B5A07982D}" vid="{5744C12A-F068-B145-B527-1F05A7C213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Garamond</vt:lpstr>
      <vt:lpstr>1_Office Theme</vt:lpstr>
      <vt:lpstr>ACT’s Collaborative Foundation for Innovation What Is Required for a Successful ACT Workstream?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Jeremy Valcich</dc:creator>
  <cp:lastModifiedBy>Jeremy Valcich</cp:lastModifiedBy>
  <cp:revision>2</cp:revision>
  <dcterms:created xsi:type="dcterms:W3CDTF">2026-04-22T23:33:05Z</dcterms:created>
  <dcterms:modified xsi:type="dcterms:W3CDTF">2026-07-20T19:02:09Z</dcterms:modified>
</cp:coreProperties>
</file>