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7772400" cy="10058400"/>
  <p:notesSz cx="6858000" cy="92662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7AD12"/>
    <a:srgbClr val="B0BC4E"/>
    <a:srgbClr val="4A5109"/>
    <a:srgbClr val="ED1C24"/>
    <a:srgbClr val="1CBBB4"/>
    <a:srgbClr val="262626"/>
    <a:srgbClr val="D83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4660"/>
  </p:normalViewPr>
  <p:slideViewPr>
    <p:cSldViewPr snapToGrid="0" snapToObjects="1">
      <p:cViewPr varScale="1">
        <p:scale>
          <a:sx n="60" d="100"/>
          <a:sy n="60" d="100"/>
        </p:scale>
        <p:origin x="1747" y="9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a:defRPr sz="1200">
                <a:latin typeface="Arial" charset="0"/>
              </a:defRPr>
            </a:lvl1pPr>
          </a:lstStyle>
          <a:p>
            <a:pPr>
              <a:defRPr/>
            </a:pPr>
            <a:fld id="{C4BE6D40-3CE3-4316-B500-4E003954DCAA}" type="datetimeFigureOut">
              <a:rPr lang="en-US"/>
              <a:pPr>
                <a:defRPr/>
              </a:pPr>
              <a:t>6/25/2025</a:t>
            </a:fld>
            <a:endParaRPr lang="en-US"/>
          </a:p>
        </p:txBody>
      </p:sp>
      <p:sp>
        <p:nvSpPr>
          <p:cNvPr id="4" name="Slide Image Placeholder 3"/>
          <p:cNvSpPr>
            <a:spLocks noGrp="1" noRot="1" noChangeAspect="1"/>
          </p:cNvSpPr>
          <p:nvPr>
            <p:ph type="sldImg" idx="2"/>
          </p:nvPr>
        </p:nvSpPr>
        <p:spPr>
          <a:xfrm>
            <a:off x="2085975" y="695325"/>
            <a:ext cx="2686050" cy="3475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2138"/>
            <a:ext cx="5486400" cy="41687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lIns="91440" tIns="45720" rIns="91440" bIns="45720" rtlCol="0" anchor="b"/>
          <a:lstStyle>
            <a:lvl1pPr algn="r">
              <a:defRPr sz="1200">
                <a:latin typeface="Arial" charset="0"/>
              </a:defRPr>
            </a:lvl1pPr>
          </a:lstStyle>
          <a:p>
            <a:pPr>
              <a:defRPr/>
            </a:pPr>
            <a:fld id="{7A8D4C28-A89F-4559-A2B3-FF557320374D}" type="slidenum">
              <a:rPr lang="en-US"/>
              <a:pPr>
                <a:defRPr/>
              </a:pPr>
              <a:t>‹#›</a:t>
            </a:fld>
            <a:endParaRPr lang="en-US"/>
          </a:p>
        </p:txBody>
      </p:sp>
    </p:spTree>
    <p:extLst>
      <p:ext uri="{BB962C8B-B14F-4D97-AF65-F5344CB8AC3E}">
        <p14:creationId xmlns:p14="http://schemas.microsoft.com/office/powerpoint/2010/main" val="3496362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379CC6-8979-48E1-8673-6919C6649387}" type="slidenum">
              <a:rPr lang="en-US" smtClean="0"/>
              <a:pPr/>
              <a:t>1</a:t>
            </a:fld>
            <a:endParaRPr lang="en-US"/>
          </a:p>
        </p:txBody>
      </p:sp>
    </p:spTree>
    <p:extLst>
      <p:ext uri="{BB962C8B-B14F-4D97-AF65-F5344CB8AC3E}">
        <p14:creationId xmlns:p14="http://schemas.microsoft.com/office/powerpoint/2010/main" val="102060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A423E3F-8479-4BC2-926C-7C7565963024}" type="datetime1">
              <a:rPr lang="en-US"/>
              <a:pPr>
                <a:defRPr/>
              </a:pPr>
              <a:t>6/25/2025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E4DD9C-ED0A-4C3E-B510-A69E4B45D6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394D2D-37CE-406D-9BF3-BC8E76359449}" type="datetime1">
              <a:rPr lang="en-US"/>
              <a:pPr>
                <a:defRPr/>
              </a:pPr>
              <a:t>6/25/2025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F893C3-16E1-40CD-B1B7-DA7E2B0BE3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A00D-1C92-487D-AA74-9E725AF3BD2C}" type="datetime1">
              <a:rPr lang="en-US"/>
              <a:pPr>
                <a:defRPr/>
              </a:pPr>
              <a:t>6/25/2025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584123-05A3-42C9-B5F0-2CFB282417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FCAABA-FB0F-437F-B0F1-F2595474C5AE}" type="datetime1">
              <a:rPr lang="en-US"/>
              <a:pPr>
                <a:defRPr/>
              </a:pPr>
              <a:t>6/25/2025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DD68E1-50AB-4816-9F46-F8AF25C391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CB2A1BB-085F-4903-8837-56288B81DB4F}" type="datetime1">
              <a:rPr lang="en-US"/>
              <a:pPr>
                <a:defRPr/>
              </a:pPr>
              <a:t>6/25/2025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38804-52AF-460B-B46A-97C5BE2BEF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76A8F1B-AEDC-449D-9D6C-9797A14CC0A4}" type="datetime1">
              <a:rPr lang="en-US"/>
              <a:pPr>
                <a:defRPr/>
              </a:pPr>
              <a:t>6/25/2025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0D770E-64DF-465A-BE3E-981FA8C12C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FAF568-A7AF-4D15-84F6-89D3FC8612D0}" type="datetime1">
              <a:rPr lang="en-US"/>
              <a:pPr>
                <a:defRPr/>
              </a:pPr>
              <a:t>6/25/2025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3104C4-F269-4F0A-9EB3-D61C329763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0550831-D718-4C40-AA53-AA497F3B2AA1}" type="datetime1">
              <a:rPr lang="en-US"/>
              <a:pPr>
                <a:defRPr/>
              </a:pPr>
              <a:t>6/25/2025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8F80DF-C475-4ECE-B21C-E9FEBCCD7F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3E0308-E929-498A-844F-BE38135E6BD6}" type="datetime1">
              <a:rPr lang="en-US"/>
              <a:pPr>
                <a:defRPr/>
              </a:pPr>
              <a:t>6/25/2025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54401A-C902-42B7-A76E-7D0304DCA5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DA9A93-16E0-4CE5-8BA9-820483CF6864}" type="datetime1">
              <a:rPr lang="en-US"/>
              <a:pPr>
                <a:defRPr/>
              </a:pPr>
              <a:t>6/25/2025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CDE22A-145B-40F4-BEA6-E8535B354E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0737F5-9CF7-4AE4-BA47-32CCC216DFA8}" type="datetime1">
              <a:rPr lang="en-US"/>
              <a:pPr>
                <a:defRPr/>
              </a:pPr>
              <a:t>6/25/2025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A984E1-4F86-47D9-A10C-BDAFAB68E5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6E1332A5-D89B-4E90-A368-6F676C02C004}" type="datetime1">
              <a:rPr lang="en-US"/>
              <a:pPr>
                <a:defRPr/>
              </a:pPr>
              <a:t>6/25/2025</a:t>
            </a:fld>
            <a:endParaRPr 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B1D5941C-9450-4B0E-8E8D-9F7736AFE8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rah.pilli@aaa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mailto:Nikki.Kince@aaa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7815" y="9156946"/>
            <a:ext cx="7006560" cy="6463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200" b="1" dirty="0">
                <a:solidFill>
                  <a:schemeClr val="bg1"/>
                </a:solidFill>
              </a:rPr>
              <a:t>QUESTIONS?</a:t>
            </a:r>
            <a:endParaRPr lang="en-US" sz="1100" b="1" i="1" dirty="0">
              <a:solidFill>
                <a:srgbClr val="FFFFFF"/>
              </a:solidFill>
              <a:ea typeface="ＭＳ Ｐゴシック" charset="-128"/>
              <a:cs typeface="Arial" charset="0"/>
            </a:endParaRPr>
          </a:p>
          <a:p>
            <a:pPr algn="ctr"/>
            <a:r>
              <a:rPr lang="en-US" sz="1200" dirty="0">
                <a:solidFill>
                  <a:srgbClr val="FFFFFF"/>
                </a:solidFill>
                <a:ea typeface="ＭＳ Ｐゴシック" charset="-128"/>
                <a:cs typeface="Arial" charset="0"/>
              </a:rPr>
              <a:t>Please visit the event website for more information, or contact Sarah Pilli, AAAE, at 703-797-2542 or </a:t>
            </a:r>
            <a:r>
              <a:rPr lang="en-US" sz="1200" dirty="0">
                <a:solidFill>
                  <a:srgbClr val="FFFF00"/>
                </a:solidFill>
                <a:ea typeface="ＭＳ Ｐゴシック" charset="-128"/>
                <a:cs typeface="Arial" charset="0"/>
                <a:hlinkClick r:id="rId3">
                  <a:extLst>
                    <a:ext uri="{A12FA001-AC4F-418D-AE19-62706E023703}">
                      <ahyp:hlinkClr xmlns:ahyp="http://schemas.microsoft.com/office/drawing/2018/hyperlinkcolor" val="tx"/>
                    </a:ext>
                  </a:extLst>
                </a:hlinkClick>
              </a:rPr>
              <a:t>sarah.pilli@aaae.org</a:t>
            </a:r>
            <a:r>
              <a:rPr lang="en-US" sz="1200" dirty="0">
                <a:solidFill>
                  <a:srgbClr val="FFFF00"/>
                </a:solidFill>
                <a:ea typeface="ＭＳ Ｐゴシック" charset="-128"/>
                <a:cs typeface="Arial" charset="0"/>
              </a:rPr>
              <a:t> </a:t>
            </a:r>
            <a:r>
              <a:rPr lang="en-US" sz="1200" dirty="0">
                <a:solidFill>
                  <a:srgbClr val="FFFFFF"/>
                </a:solidFill>
                <a:ea typeface="ＭＳ Ｐゴシック" charset="-128"/>
                <a:cs typeface="Arial" charset="0"/>
              </a:rPr>
              <a:t>with additional questions or to submit your registration.</a:t>
            </a:r>
          </a:p>
        </p:txBody>
      </p:sp>
      <p:sp>
        <p:nvSpPr>
          <p:cNvPr id="3079" name="TextBox 13"/>
          <p:cNvSpPr txBox="1">
            <a:spLocks noChangeArrowheads="1"/>
          </p:cNvSpPr>
          <p:nvPr/>
        </p:nvSpPr>
        <p:spPr bwMode="auto">
          <a:xfrm>
            <a:off x="292100" y="7520033"/>
            <a:ext cx="7014654" cy="1323439"/>
          </a:xfrm>
          <a:prstGeom prst="rect">
            <a:avLst/>
          </a:prstGeom>
          <a:noFill/>
          <a:ln w="9525">
            <a:noFill/>
            <a:miter lim="800000"/>
            <a:headEnd/>
            <a:tailEnd/>
          </a:ln>
        </p:spPr>
        <p:txBody>
          <a:bodyPr wrap="square">
            <a:spAutoFit/>
          </a:bodyPr>
          <a:lstStyle/>
          <a:p>
            <a:r>
              <a:rPr lang="en-US" sz="1000" dirty="0">
                <a:latin typeface="+mn-lt"/>
              </a:rPr>
              <a:t>Thank you for you agreeing to exhibit at this event. By submitting this contract, the above-named company understands that cancellation requests received before </a:t>
            </a:r>
            <a:r>
              <a:rPr lang="en-US" sz="1000" b="1" dirty="0">
                <a:solidFill>
                  <a:srgbClr val="FF0000"/>
                </a:solidFill>
                <a:latin typeface="+mn-lt"/>
              </a:rPr>
              <a:t>August 22, 2025, </a:t>
            </a:r>
            <a:r>
              <a:rPr lang="en-US" sz="1000" dirty="0">
                <a:latin typeface="+mn-lt"/>
              </a:rPr>
              <a:t>are subject to a 50% processing fee; there will be no refunds after this date and no-shows will be billed. For all inquires, regarding cancellations and refunds, please contact the Nikki Kince at </a:t>
            </a:r>
            <a:r>
              <a:rPr lang="en-US" sz="1000" dirty="0">
                <a:latin typeface="+mn-lt"/>
                <a:hlinkClick r:id="rId4"/>
              </a:rPr>
              <a:t>Nikki.Kince@aaae.org</a:t>
            </a:r>
            <a:r>
              <a:rPr lang="en-US" sz="1000" dirty="0">
                <a:latin typeface="+mn-lt"/>
              </a:rPr>
              <a:t>.  Rosters will only be shared with exhibiting companies after all fees have been paid. Failure to comply with the terms of this contract will result in termination of your exhibit participation.</a:t>
            </a:r>
            <a:br>
              <a:rPr lang="en-US" sz="1000" dirty="0">
                <a:latin typeface="+mn-lt"/>
              </a:rPr>
            </a:br>
            <a:br>
              <a:rPr lang="en-US" sz="1000" dirty="0">
                <a:latin typeface="+mn-lt"/>
              </a:rPr>
            </a:br>
            <a:r>
              <a:rPr lang="en-US" sz="1000" dirty="0">
                <a:latin typeface="+mn-lt"/>
              </a:rPr>
              <a:t>This contract serves as a binding legal document. By signing this contract, you affirm that you comply with all CANSPAM and GDPR rules and regulations, and any personal information you receive will be handled in full compliance with these requirements.</a:t>
            </a:r>
            <a:endParaRPr lang="en-US" sz="1000" dirty="0">
              <a:latin typeface="+mn-lt"/>
              <a:cs typeface="Arial" charset="0"/>
            </a:endParaRPr>
          </a:p>
        </p:txBody>
      </p:sp>
      <p:sp>
        <p:nvSpPr>
          <p:cNvPr id="17" name="Rectangle 16"/>
          <p:cNvSpPr/>
          <p:nvPr/>
        </p:nvSpPr>
        <p:spPr>
          <a:xfrm>
            <a:off x="382921" y="2439563"/>
            <a:ext cx="2805704" cy="264072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27432" bIns="27432">
            <a:spAutoFit/>
          </a:bodyPr>
          <a:lstStyle/>
          <a:p>
            <a:r>
              <a:rPr lang="en-US" sz="1200" b="1" dirty="0">
                <a:solidFill>
                  <a:schemeClr val="accent4">
                    <a:lumMod val="50000"/>
                  </a:schemeClr>
                </a:solidFill>
              </a:rPr>
              <a:t>EXHIBIT FEES</a:t>
            </a:r>
          </a:p>
          <a:p>
            <a:r>
              <a:rPr lang="en-US" sz="900" i="1" dirty="0">
                <a:solidFill>
                  <a:schemeClr val="tx1"/>
                </a:solidFill>
              </a:rPr>
              <a:t>Exhibits are sold on a first-come, first-served basis. Check the website for availability and a list of benefits.</a:t>
            </a:r>
            <a:endParaRPr lang="en-US" sz="900" b="1" i="1" dirty="0">
              <a:solidFill>
                <a:srgbClr val="D83B0A"/>
              </a:solidFill>
            </a:endParaRPr>
          </a:p>
          <a:p>
            <a:endParaRPr lang="en-US" sz="1000" dirty="0">
              <a:solidFill>
                <a:schemeClr val="tx1"/>
              </a:solidFill>
              <a:ea typeface="ＭＳ Ｐゴシック" charset="-128"/>
              <a:cs typeface="Arial" charset="0"/>
            </a:endParaRPr>
          </a:p>
          <a:p>
            <a:pPr>
              <a:defRPr/>
            </a:pPr>
            <a:r>
              <a:rPr lang="en-US" sz="1000" dirty="0">
                <a:solidFill>
                  <a:schemeClr val="tx1"/>
                </a:solidFill>
                <a:ea typeface="ＭＳ Ｐゴシック" charset="-128"/>
                <a:cs typeface="Arial" charset="0"/>
              </a:rPr>
              <a:t>			      On/Before      After</a:t>
            </a:r>
          </a:p>
          <a:p>
            <a:pPr>
              <a:defRPr/>
            </a:pPr>
            <a:r>
              <a:rPr lang="en-US" sz="1000" dirty="0">
                <a:solidFill>
                  <a:schemeClr val="tx1"/>
                </a:solidFill>
                <a:ea typeface="ＭＳ Ｐゴシック" charset="-128"/>
                <a:cs typeface="Arial" charset="0"/>
              </a:rPr>
              <a:t>			      8/8/2025   8/8/2025</a:t>
            </a:r>
          </a:p>
          <a:p>
            <a:pPr>
              <a:defRPr/>
            </a:pPr>
            <a:endParaRPr lang="en-US" sz="900" dirty="0">
              <a:solidFill>
                <a:schemeClr val="tx1"/>
              </a:solidFill>
              <a:ea typeface="ＭＳ Ｐゴシック" charset="-128"/>
              <a:cs typeface="Arial" charset="0"/>
            </a:endParaRPr>
          </a:p>
          <a:p>
            <a:pPr>
              <a:defRPr/>
            </a:pPr>
            <a:r>
              <a:rPr lang="en-US" sz="900" dirty="0">
                <a:solidFill>
                  <a:schemeClr val="tx1"/>
                </a:solidFill>
                <a:ea typeface="ＭＳ Ｐゴシック" charset="-128"/>
                <a:cs typeface="Arial" charset="0"/>
              </a:rPr>
              <a:t>□ Table-Top AAAE Member               $1,450          $1,650</a:t>
            </a:r>
            <a:br>
              <a:rPr lang="en-US" sz="900" dirty="0">
                <a:solidFill>
                  <a:schemeClr val="tx1"/>
                </a:solidFill>
                <a:ea typeface="ＭＳ Ｐゴシック" charset="-128"/>
                <a:cs typeface="Arial" charset="0"/>
              </a:rPr>
            </a:br>
            <a:endParaRPr lang="en-US" sz="900" dirty="0">
              <a:solidFill>
                <a:schemeClr val="tx1"/>
              </a:solidFill>
              <a:ea typeface="ＭＳ Ｐゴシック" charset="-128"/>
              <a:cs typeface="Arial" charset="0"/>
            </a:endParaRPr>
          </a:p>
          <a:p>
            <a:pPr>
              <a:defRPr/>
            </a:pPr>
            <a:r>
              <a:rPr lang="en-US" sz="900" dirty="0">
                <a:solidFill>
                  <a:schemeClr val="tx1"/>
                </a:solidFill>
                <a:ea typeface="ＭＳ Ｐゴシック" charset="-128"/>
                <a:cs typeface="Arial" charset="0"/>
              </a:rPr>
              <a:t>□ Table-Top Non- AAAE Member     $1,700          $1,850</a:t>
            </a:r>
            <a:br>
              <a:rPr lang="en-US" sz="900" dirty="0">
                <a:solidFill>
                  <a:schemeClr val="tx1"/>
                </a:solidFill>
                <a:ea typeface="ＭＳ Ｐゴシック" charset="-128"/>
                <a:cs typeface="Arial" charset="0"/>
              </a:rPr>
            </a:br>
            <a:endParaRPr lang="en-US" sz="900" dirty="0">
              <a:solidFill>
                <a:schemeClr val="tx1"/>
              </a:solidFill>
              <a:ea typeface="ＭＳ Ｐゴシック" charset="-128"/>
              <a:cs typeface="Arial" charset="0"/>
            </a:endParaRPr>
          </a:p>
          <a:p>
            <a:pPr>
              <a:defRPr/>
            </a:pPr>
            <a:r>
              <a:rPr lang="en-US" sz="900" dirty="0">
                <a:solidFill>
                  <a:schemeClr val="tx1"/>
                </a:solidFill>
                <a:ea typeface="ＭＳ Ｐゴシック" charset="-128"/>
                <a:cs typeface="Arial" charset="0"/>
              </a:rPr>
              <a:t>□  Additional Booth Personnel          $475              $550</a:t>
            </a:r>
          </a:p>
          <a:p>
            <a:pPr>
              <a:defRPr/>
            </a:pPr>
            <a:endParaRPr lang="en-US" sz="900" dirty="0">
              <a:solidFill>
                <a:schemeClr val="tx1"/>
              </a:solidFill>
              <a:ea typeface="ＭＳ Ｐゴシック" charset="-128"/>
              <a:cs typeface="Arial" charset="0"/>
            </a:endParaRPr>
          </a:p>
          <a:p>
            <a:pPr>
              <a:defRPr/>
            </a:pPr>
            <a:r>
              <a:rPr lang="en-US" sz="900" i="1" dirty="0">
                <a:solidFill>
                  <a:schemeClr val="tx1"/>
                </a:solidFill>
                <a:ea typeface="ＭＳ Ｐゴシック" charset="-128"/>
                <a:cs typeface="Arial" charset="0"/>
              </a:rPr>
              <a:t>Includes a six-foot table with two chairs and one complimentary conference registration. Exhibitors will also be recognized in conference literature. Exhibit space is limited.    </a:t>
            </a:r>
            <a:br>
              <a:rPr lang="en-US" sz="900" i="1" dirty="0">
                <a:solidFill>
                  <a:schemeClr val="tx1"/>
                </a:solidFill>
                <a:ea typeface="ＭＳ Ｐゴシック" charset="-128"/>
                <a:cs typeface="Arial" charset="0"/>
              </a:rPr>
            </a:br>
            <a:endParaRPr lang="en-US" sz="900" i="1" dirty="0">
              <a:solidFill>
                <a:schemeClr val="tx1"/>
              </a:solidFill>
              <a:ea typeface="ＭＳ Ｐゴシック" charset="-128"/>
              <a:cs typeface="Arial" charset="0"/>
            </a:endParaRPr>
          </a:p>
        </p:txBody>
      </p:sp>
      <p:sp>
        <p:nvSpPr>
          <p:cNvPr id="14347" name="Rectangle 17"/>
          <p:cNvSpPr>
            <a:spLocks noChangeArrowheads="1"/>
          </p:cNvSpPr>
          <p:nvPr/>
        </p:nvSpPr>
        <p:spPr bwMode="auto">
          <a:xfrm>
            <a:off x="3321170" y="2439563"/>
            <a:ext cx="3985584" cy="4413516"/>
          </a:xfrm>
          <a:prstGeom prst="rect">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wrap="square" lIns="91440" tIns="27432" bIns="27432">
            <a:spAutoFit/>
          </a:bodyPr>
          <a:lstStyle/>
          <a:p>
            <a:pPr algn="ctr"/>
            <a:r>
              <a:rPr lang="en-US" sz="1200" b="1" dirty="0">
                <a:solidFill>
                  <a:schemeClr val="accent4">
                    <a:lumMod val="50000"/>
                  </a:schemeClr>
                </a:solidFill>
                <a:cs typeface="Arial" charset="0"/>
              </a:rPr>
              <a:t>CONFERENCE ATTENDEE INFORMATION</a:t>
            </a:r>
          </a:p>
          <a:p>
            <a:endParaRPr lang="en-US" sz="600" dirty="0">
              <a:cs typeface="Arial" charset="0"/>
            </a:endParaRPr>
          </a:p>
          <a:p>
            <a:r>
              <a:rPr lang="en-US" sz="900" dirty="0">
                <a:cs typeface="Arial" charset="0"/>
              </a:rPr>
              <a:t>Name: </a:t>
            </a:r>
            <a:r>
              <a:rPr lang="en-US" sz="900" u="sng" dirty="0">
                <a:cs typeface="Arial" charset="0"/>
              </a:rPr>
              <a:t>___________________________________________________________</a:t>
            </a:r>
            <a:endParaRPr lang="en-US" sz="900" dirty="0">
              <a:cs typeface="Arial" charset="0"/>
            </a:endParaRPr>
          </a:p>
          <a:p>
            <a:endParaRPr lang="en-US" sz="900" dirty="0">
              <a:cs typeface="Arial" charset="0"/>
            </a:endParaRPr>
          </a:p>
          <a:p>
            <a:r>
              <a:rPr lang="en-US" sz="900" dirty="0">
                <a:cs typeface="Arial" charset="0"/>
              </a:rPr>
              <a:t>Title: </a:t>
            </a:r>
            <a:r>
              <a:rPr lang="en-US" sz="900" u="sng" dirty="0">
                <a:cs typeface="Arial" charset="0"/>
              </a:rPr>
              <a:t>____________________________________________________________</a:t>
            </a:r>
            <a:endParaRPr lang="en-US" sz="900" dirty="0">
              <a:cs typeface="Arial" charset="0"/>
            </a:endParaRPr>
          </a:p>
          <a:p>
            <a:endParaRPr lang="en-US" sz="900" dirty="0">
              <a:cs typeface="Arial" charset="0"/>
            </a:endParaRPr>
          </a:p>
          <a:p>
            <a:r>
              <a:rPr lang="en-US" sz="900" dirty="0">
                <a:cs typeface="Arial" charset="0"/>
              </a:rPr>
              <a:t>Airport/Company: </a:t>
            </a:r>
            <a:r>
              <a:rPr lang="en-US" sz="900" u="sng" dirty="0">
                <a:cs typeface="Arial" charset="0"/>
              </a:rPr>
              <a:t>__________________________________________________</a:t>
            </a:r>
            <a:endParaRPr lang="en-US" sz="900" dirty="0">
              <a:cs typeface="Arial" charset="0"/>
            </a:endParaRPr>
          </a:p>
          <a:p>
            <a:endParaRPr lang="en-US" sz="900" dirty="0">
              <a:cs typeface="Arial" charset="0"/>
            </a:endParaRPr>
          </a:p>
          <a:p>
            <a:r>
              <a:rPr lang="en-US" sz="900" dirty="0">
                <a:cs typeface="Arial" charset="0"/>
              </a:rPr>
              <a:t>Address: </a:t>
            </a:r>
            <a:r>
              <a:rPr lang="en-US" sz="900" u="sng" dirty="0">
                <a:cs typeface="Arial" charset="0"/>
              </a:rPr>
              <a:t>__________________________________________________________</a:t>
            </a:r>
            <a:endParaRPr lang="en-US" sz="900" dirty="0">
              <a:cs typeface="Arial" charset="0"/>
            </a:endParaRPr>
          </a:p>
          <a:p>
            <a:endParaRPr lang="en-US" sz="900" dirty="0">
              <a:cs typeface="Arial" charset="0"/>
            </a:endParaRPr>
          </a:p>
          <a:p>
            <a:r>
              <a:rPr lang="en-US" sz="900" dirty="0">
                <a:cs typeface="Arial" charset="0"/>
              </a:rPr>
              <a:t>City/State/Zip: </a:t>
            </a:r>
            <a:r>
              <a:rPr lang="en-US" sz="900" u="sng" dirty="0">
                <a:cs typeface="Arial" charset="0"/>
              </a:rPr>
              <a:t>_____________________________________________________</a:t>
            </a:r>
            <a:endParaRPr lang="en-US" sz="900" dirty="0">
              <a:cs typeface="Arial" charset="0"/>
            </a:endParaRPr>
          </a:p>
          <a:p>
            <a:endParaRPr lang="en-US" sz="900" dirty="0">
              <a:cs typeface="Arial" charset="0"/>
            </a:endParaRPr>
          </a:p>
          <a:p>
            <a:r>
              <a:rPr lang="en-US" sz="900" dirty="0">
                <a:cs typeface="Arial" charset="0"/>
              </a:rPr>
              <a:t>Phone: </a:t>
            </a:r>
            <a:r>
              <a:rPr lang="en-US" sz="900" u="sng" dirty="0">
                <a:cs typeface="Arial" charset="0"/>
              </a:rPr>
              <a:t>___________________________________________________________</a:t>
            </a:r>
            <a:endParaRPr lang="en-US" sz="900" dirty="0">
              <a:cs typeface="Arial" charset="0"/>
            </a:endParaRPr>
          </a:p>
          <a:p>
            <a:endParaRPr lang="en-US" sz="900" dirty="0">
              <a:cs typeface="Arial" charset="0"/>
            </a:endParaRPr>
          </a:p>
          <a:p>
            <a:r>
              <a:rPr lang="en-US" sz="900" dirty="0">
                <a:cs typeface="Arial" charset="0"/>
              </a:rPr>
              <a:t>Email: </a:t>
            </a:r>
            <a:r>
              <a:rPr lang="en-US" sz="900" u="sng" dirty="0">
                <a:cs typeface="Arial" charset="0"/>
              </a:rPr>
              <a:t>____________________________________________________________</a:t>
            </a:r>
            <a:endParaRPr lang="en-US" sz="900" b="1" dirty="0">
              <a:solidFill>
                <a:srgbClr val="000000"/>
              </a:solidFill>
              <a:ea typeface="ＭＳ Ｐゴシック" charset="-128"/>
              <a:cs typeface="Arial" charset="0"/>
            </a:endParaRPr>
          </a:p>
          <a:p>
            <a:pPr>
              <a:defRPr/>
            </a:pPr>
            <a:endParaRPr lang="en-US" sz="900" b="1" dirty="0">
              <a:solidFill>
                <a:srgbClr val="000000"/>
              </a:solidFill>
              <a:ea typeface="ＭＳ Ｐゴシック" charset="-128"/>
              <a:cs typeface="Arial" charset="0"/>
            </a:endParaRPr>
          </a:p>
          <a:p>
            <a:pPr>
              <a:defRPr/>
            </a:pPr>
            <a:r>
              <a:rPr lang="en-US" sz="1050" b="1" dirty="0">
                <a:solidFill>
                  <a:srgbClr val="000000"/>
                </a:solidFill>
                <a:ea typeface="ＭＳ Ｐゴシック" charset="-128"/>
                <a:cs typeface="Arial" charset="0"/>
              </a:rPr>
              <a:t>Payment Method </a:t>
            </a:r>
            <a:r>
              <a:rPr lang="en-US" sz="1050" b="1" i="1" dirty="0">
                <a:solidFill>
                  <a:schemeClr val="tx1"/>
                </a:solidFill>
                <a:ea typeface="ＭＳ Ｐゴシック" charset="-128"/>
                <a:cs typeface="Arial" charset="0"/>
              </a:rPr>
              <a:t>(in U.S. funds drawn on a U.S. bank)</a:t>
            </a:r>
          </a:p>
          <a:p>
            <a:pPr>
              <a:defRPr/>
            </a:pPr>
            <a:endParaRPr lang="en-US" sz="1050" b="1" dirty="0">
              <a:solidFill>
                <a:srgbClr val="000000"/>
              </a:solidFill>
              <a:ea typeface="ＭＳ Ｐゴシック" charset="-128"/>
              <a:cs typeface="Arial" charset="0"/>
            </a:endParaRPr>
          </a:p>
          <a:p>
            <a:pPr>
              <a:buFont typeface="Wingdings" charset="2"/>
              <a:buChar char="m"/>
              <a:defRPr/>
            </a:pPr>
            <a:r>
              <a:rPr lang="en-US" sz="1050" dirty="0">
                <a:solidFill>
                  <a:srgbClr val="000000"/>
                </a:solidFill>
                <a:ea typeface="ＭＳ Ｐゴシック" charset="-128"/>
                <a:cs typeface="Arial" charset="0"/>
              </a:rPr>
              <a:t> Invoice Required: To process payment an invoice must be issued.</a:t>
            </a:r>
          </a:p>
          <a:p>
            <a:pPr>
              <a:buFont typeface="Wingdings" charset="2"/>
              <a:buChar char="m"/>
              <a:defRPr/>
            </a:pPr>
            <a:r>
              <a:rPr lang="en-US" sz="1050" dirty="0">
                <a:solidFill>
                  <a:srgbClr val="000000"/>
                </a:solidFill>
                <a:ea typeface="ＭＳ Ｐゴシック" charset="-128"/>
                <a:cs typeface="Arial" charset="0"/>
              </a:rPr>
              <a:t> Check: Enclosed is a check payable to</a:t>
            </a:r>
            <a:r>
              <a:rPr lang="en-US" sz="1050" b="1" dirty="0">
                <a:solidFill>
                  <a:srgbClr val="000000"/>
                </a:solidFill>
                <a:ea typeface="ＭＳ Ｐゴシック" charset="-128"/>
                <a:cs typeface="Arial" charset="0"/>
              </a:rPr>
              <a:t> AAAE.</a:t>
            </a:r>
          </a:p>
          <a:p>
            <a:pPr>
              <a:buFont typeface="Wingdings" charset="2"/>
              <a:buChar char="m"/>
              <a:defRPr/>
            </a:pPr>
            <a:r>
              <a:rPr lang="en-US" sz="1050" dirty="0">
                <a:solidFill>
                  <a:srgbClr val="000000"/>
                </a:solidFill>
                <a:ea typeface="ＭＳ Ｐゴシック" charset="-128"/>
                <a:cs typeface="Arial" charset="0"/>
              </a:rPr>
              <a:t> Credit Card: AAAE Staff will supply a secure payment link for credit card transactions.</a:t>
            </a:r>
            <a:endParaRPr lang="en-US" sz="1050" dirty="0"/>
          </a:p>
          <a:p>
            <a:pPr>
              <a:defRPr/>
            </a:pPr>
            <a:endParaRPr lang="en-US" sz="1050" dirty="0"/>
          </a:p>
          <a:p>
            <a:pPr>
              <a:defRPr/>
            </a:pPr>
            <a:r>
              <a:rPr lang="en-US" sz="1050" i="1" dirty="0"/>
              <a:t>P</a:t>
            </a:r>
            <a:r>
              <a:rPr lang="en-US" sz="900" i="1" dirty="0">
                <a:solidFill>
                  <a:srgbClr val="000000"/>
                </a:solidFill>
                <a:ea typeface="ＭＳ Ｐゴシック" charset="-128"/>
                <a:cs typeface="Arial" charset="0"/>
              </a:rPr>
              <a:t>hotocopies of this form will be accepted. AAAE accepts registration regardless of race, religion, sexual orientation, sex, physical disability and national or ethnic origin. This includes but is not limited to admissions, employment and educational services.</a:t>
            </a:r>
            <a:endParaRPr lang="en-US" sz="200" b="1" i="1" dirty="0">
              <a:solidFill>
                <a:srgbClr val="000000"/>
              </a:solidFill>
              <a:ea typeface="ＭＳ Ｐゴシック" charset="-128"/>
              <a:cs typeface="Arial" charset="0"/>
            </a:endParaRPr>
          </a:p>
          <a:p>
            <a:pPr>
              <a:defRPr/>
            </a:pPr>
            <a:endParaRPr lang="en-US" sz="600" b="1" dirty="0">
              <a:solidFill>
                <a:srgbClr val="000000"/>
              </a:solidFill>
              <a:ea typeface="ＭＳ Ｐゴシック" charset="-128"/>
              <a:cs typeface="Arial" charset="0"/>
            </a:endParaRPr>
          </a:p>
          <a:p>
            <a:pPr>
              <a:defRPr/>
            </a:pPr>
            <a:r>
              <a:rPr lang="en-US" sz="790" i="1" dirty="0">
                <a:solidFill>
                  <a:srgbClr val="000000"/>
                </a:solidFill>
                <a:ea typeface="ＭＳ Ｐゴシック" charset="-128"/>
                <a:cs typeface="Arial" charset="0"/>
              </a:rPr>
              <a:t>Photocopies of this form will be accepted. AAAE accepts registration regardless of race, religion, sexual orientation, sex, physical disability and national or ethnic origin. This includes but is not limited to admissions, employment and educational services.</a:t>
            </a:r>
            <a:endParaRPr lang="en-US" sz="790" b="1" i="1" dirty="0">
              <a:solidFill>
                <a:srgbClr val="000000"/>
              </a:solidFill>
              <a:ea typeface="ＭＳ Ｐゴシック" charset="-128"/>
              <a:cs typeface="Arial" charset="0"/>
            </a:endParaRPr>
          </a:p>
        </p:txBody>
      </p:sp>
      <p:sp>
        <p:nvSpPr>
          <p:cNvPr id="24" name="Rectangle 23"/>
          <p:cNvSpPr>
            <a:spLocks noChangeArrowheads="1"/>
          </p:cNvSpPr>
          <p:nvPr/>
        </p:nvSpPr>
        <p:spPr bwMode="auto">
          <a:xfrm>
            <a:off x="292100" y="1899837"/>
            <a:ext cx="7117991" cy="369332"/>
          </a:xfrm>
          <a:prstGeom prst="rect">
            <a:avLst/>
          </a:prstGeom>
          <a:solidFill>
            <a:schemeClr val="accent1">
              <a:lumMod val="75000"/>
            </a:schemeClr>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p>
            <a:pPr algn="ctr">
              <a:defRPr/>
            </a:pPr>
            <a:r>
              <a:rPr lang="en-US" b="1" dirty="0">
                <a:solidFill>
                  <a:schemeClr val="lt1"/>
                </a:solidFill>
                <a:latin typeface="+mn-lt"/>
                <a:ea typeface="+mn-ea"/>
              </a:rPr>
              <a:t>EXHIBITOR CONTRACT </a:t>
            </a:r>
            <a:r>
              <a:rPr lang="en-US" sz="1400" dirty="0">
                <a:solidFill>
                  <a:schemeClr val="lt1"/>
                </a:solidFill>
                <a:latin typeface="+mn-lt"/>
                <a:ea typeface="+mn-ea"/>
              </a:rPr>
              <a:t>(Meeting #250905)</a:t>
            </a:r>
          </a:p>
        </p:txBody>
      </p:sp>
      <p:sp>
        <p:nvSpPr>
          <p:cNvPr id="26" name="Rectangle 25"/>
          <p:cNvSpPr/>
          <p:nvPr/>
        </p:nvSpPr>
        <p:spPr>
          <a:xfrm rot="19522020">
            <a:off x="3217667" y="5209197"/>
            <a:ext cx="446894" cy="2415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n w="18415" cmpd="sng">
                <a:solidFill>
                  <a:schemeClr val="tx1"/>
                </a:solidFill>
                <a:prstDash val="solid"/>
              </a:ln>
              <a:solidFill>
                <a:schemeClr val="bg1"/>
              </a:solidFill>
              <a:effectLst>
                <a:outerShdw blurRad="63500" dir="3600000" algn="tl" rotWithShape="0">
                  <a:srgbClr val="000000">
                    <a:alpha val="70000"/>
                  </a:srgbClr>
                </a:outerShdw>
              </a:effectLst>
            </a:endParaRPr>
          </a:p>
        </p:txBody>
      </p:sp>
      <p:sp>
        <p:nvSpPr>
          <p:cNvPr id="4" name="TextBox 3"/>
          <p:cNvSpPr txBox="1"/>
          <p:nvPr/>
        </p:nvSpPr>
        <p:spPr>
          <a:xfrm>
            <a:off x="382922" y="5212211"/>
            <a:ext cx="2805703" cy="1615827"/>
          </a:xfrm>
          <a:prstGeom prst="rect">
            <a:avLst/>
          </a:prstGeom>
          <a:noFill/>
          <a:ln w="25400">
            <a:solidFill>
              <a:schemeClr val="tx1"/>
            </a:solidFill>
          </a:ln>
        </p:spPr>
        <p:txBody>
          <a:bodyPr wrap="square" lIns="45720" rIns="45720" rtlCol="0">
            <a:spAutoFit/>
          </a:bodyPr>
          <a:lstStyle/>
          <a:p>
            <a:pPr algn="ctr">
              <a:defRPr/>
            </a:pPr>
            <a:r>
              <a:rPr lang="en-US" sz="1100" b="1" dirty="0">
                <a:solidFill>
                  <a:schemeClr val="accent4">
                    <a:lumMod val="50000"/>
                  </a:schemeClr>
                </a:solidFill>
                <a:latin typeface="+mn-lt"/>
              </a:rPr>
              <a:t>RETURN COMPLETED FORM TO:</a:t>
            </a:r>
          </a:p>
          <a:p>
            <a:pPr algn="ctr">
              <a:defRPr/>
            </a:pPr>
            <a:endParaRPr lang="en-US" sz="1100" dirty="0">
              <a:solidFill>
                <a:srgbClr val="0070C0"/>
              </a:solidFill>
              <a:latin typeface="+mn-lt"/>
            </a:endParaRPr>
          </a:p>
          <a:p>
            <a:pPr algn="ctr">
              <a:defRPr/>
            </a:pPr>
            <a:r>
              <a:rPr lang="en-US" sz="1100" dirty="0">
                <a:latin typeface="+mn-lt"/>
              </a:rPr>
              <a:t>AAAE</a:t>
            </a:r>
          </a:p>
          <a:p>
            <a:pPr algn="ctr">
              <a:defRPr/>
            </a:pPr>
            <a:r>
              <a:rPr lang="en-US" sz="1100" dirty="0">
                <a:latin typeface="+mn-lt"/>
              </a:rPr>
              <a:t>Attn:  Sarah Pilli</a:t>
            </a:r>
          </a:p>
          <a:p>
            <a:pPr algn="ctr">
              <a:defRPr/>
            </a:pPr>
            <a:r>
              <a:rPr lang="en-US" sz="1100" dirty="0">
                <a:latin typeface="+mn-lt"/>
              </a:rPr>
              <a:t>601 Madison Street, Suite 400</a:t>
            </a:r>
            <a:br>
              <a:rPr lang="en-US" sz="1100" dirty="0">
                <a:latin typeface="+mn-lt"/>
              </a:rPr>
            </a:br>
            <a:r>
              <a:rPr lang="en-US" sz="1100" dirty="0">
                <a:latin typeface="+mn-lt"/>
              </a:rPr>
              <a:t>Alexandria, VA 22314</a:t>
            </a:r>
          </a:p>
          <a:p>
            <a:pPr algn="ctr">
              <a:defRPr/>
            </a:pPr>
            <a:r>
              <a:rPr lang="en-US" sz="1100" dirty="0">
                <a:latin typeface="+mn-lt"/>
              </a:rPr>
              <a:t>Phone: (703) 797-2542</a:t>
            </a:r>
          </a:p>
          <a:p>
            <a:pPr algn="ctr">
              <a:defRPr/>
            </a:pPr>
            <a:r>
              <a:rPr lang="en-US" sz="1100" dirty="0">
                <a:latin typeface="+mn-lt"/>
              </a:rPr>
              <a:t>Fax: (703) 820-1395</a:t>
            </a:r>
            <a:br>
              <a:rPr lang="en-US" sz="1100" dirty="0">
                <a:latin typeface="+mn-lt"/>
              </a:rPr>
            </a:br>
            <a:r>
              <a:rPr lang="en-US" sz="1100" dirty="0">
                <a:latin typeface="+mn-lt"/>
              </a:rPr>
              <a:t>E-mail:</a:t>
            </a:r>
            <a:r>
              <a:rPr lang="en-US" sz="1100" dirty="0">
                <a:solidFill>
                  <a:srgbClr val="FF0000"/>
                </a:solidFill>
                <a:latin typeface="+mn-lt"/>
              </a:rPr>
              <a:t> </a:t>
            </a:r>
            <a:r>
              <a:rPr lang="en-US" sz="1100" dirty="0">
                <a:solidFill>
                  <a:srgbClr val="FF0000"/>
                </a:solidFill>
                <a:latin typeface="+mn-lt"/>
                <a:hlinkClick r:id="rId3"/>
              </a:rPr>
              <a:t>sarah.pilli@aaae.org</a:t>
            </a:r>
            <a:endParaRPr lang="en-US" sz="1100" dirty="0"/>
          </a:p>
        </p:txBody>
      </p:sp>
      <p:pic>
        <p:nvPicPr>
          <p:cNvPr id="5" name="Picture 4">
            <a:extLst>
              <a:ext uri="{FF2B5EF4-FFF2-40B4-BE49-F238E27FC236}">
                <a16:creationId xmlns:a16="http://schemas.microsoft.com/office/drawing/2014/main" id="{F698C96A-6256-1492-A31D-859C92813D06}"/>
              </a:ext>
            </a:extLst>
          </p:cNvPr>
          <p:cNvPicPr>
            <a:picLocks noChangeAspect="1"/>
          </p:cNvPicPr>
          <p:nvPr/>
        </p:nvPicPr>
        <p:blipFill>
          <a:blip r:embed="rId5"/>
          <a:srcRect/>
          <a:stretch/>
        </p:blipFill>
        <p:spPr>
          <a:xfrm>
            <a:off x="8771" y="-10350"/>
            <a:ext cx="7754857" cy="1861285"/>
          </a:xfrm>
          <a:prstGeom prst="rect">
            <a:avLst/>
          </a:prstGeom>
        </p:spPr>
      </p:pic>
    </p:spTree>
    <p:extLst>
      <p:ext uri="{BB962C8B-B14F-4D97-AF65-F5344CB8AC3E}">
        <p14:creationId xmlns:p14="http://schemas.microsoft.com/office/powerpoint/2010/main" val="1032522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2693</TotalTime>
  <Words>512</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Wingdings</vt:lpstr>
      <vt:lpstr>Office Theme</vt:lpstr>
      <vt:lpstr>PowerPoint Presentation</vt:lpstr>
    </vt:vector>
  </TitlesOfParts>
  <Company>AAAE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Nafisa Sabu</dc:creator>
  <cp:lastModifiedBy>Nikki Kince</cp:lastModifiedBy>
  <cp:revision>235</cp:revision>
  <dcterms:created xsi:type="dcterms:W3CDTF">2010-04-22T13:10:38Z</dcterms:created>
  <dcterms:modified xsi:type="dcterms:W3CDTF">2025-06-25T12:53:26Z</dcterms:modified>
</cp:coreProperties>
</file>